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62" r:id="rId3"/>
    <p:sldId id="261" r:id="rId4"/>
    <p:sldId id="270" r:id="rId5"/>
    <p:sldId id="276" r:id="rId6"/>
    <p:sldId id="260" r:id="rId7"/>
    <p:sldId id="286" r:id="rId8"/>
    <p:sldId id="273" r:id="rId9"/>
    <p:sldId id="277" r:id="rId10"/>
    <p:sldId id="258" r:id="rId11"/>
    <p:sldId id="269" r:id="rId12"/>
    <p:sldId id="279" r:id="rId13"/>
    <p:sldId id="282" r:id="rId14"/>
    <p:sldId id="280" r:id="rId15"/>
    <p:sldId id="283" r:id="rId16"/>
    <p:sldId id="281" r:id="rId17"/>
    <p:sldId id="284" r:id="rId18"/>
    <p:sldId id="285" r:id="rId19"/>
    <p:sldId id="278" r:id="rId20"/>
    <p:sldId id="294" r:id="rId21"/>
    <p:sldId id="293" r:id="rId22"/>
    <p:sldId id="263" r:id="rId23"/>
    <p:sldId id="288" r:id="rId24"/>
    <p:sldId id="265" r:id="rId25"/>
    <p:sldId id="266" r:id="rId26"/>
    <p:sldId id="267" r:id="rId27"/>
    <p:sldId id="268" r:id="rId28"/>
    <p:sldId id="271" r:id="rId29"/>
    <p:sldId id="272" r:id="rId30"/>
  </p:sldIdLst>
  <p:sldSz cx="12192000" cy="6858000"/>
  <p:notesSz cx="6858000" cy="9144000"/>
  <p:embeddedFontLst>
    <p:embeddedFont>
      <p:font typeface="D2Coding" panose="020B0609020101020101" pitchFamily="49" charset="-127"/>
      <p:regular r:id="rId32"/>
      <p:bold r:id="rId33"/>
    </p:embeddedFont>
    <p:embeddedFont>
      <p:font typeface="210 네버랜드 R" panose="02020603020101020101" pitchFamily="18" charset="-127"/>
      <p:regular r:id="rId34"/>
    </p:embeddedFont>
    <p:embeddedFont>
      <p:font typeface="tvN 즐거운이야기 Bold" panose="02020603020101020101" pitchFamily="18" charset="-127"/>
      <p:regular r:id="rId35"/>
    </p:embeddedFont>
    <p:embeddedFont>
      <p:font typeface="Noto Sans KR Medium" panose="020B0600000000000000" pitchFamily="34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210 디딤고딕 030" panose="02020603020101020101" pitchFamily="18" charset="-127"/>
      <p:regular r:id="rId39"/>
    </p:embeddedFont>
    <p:embeddedFont>
      <p:font typeface="210 네버랜드 B" panose="02020603020101020101" pitchFamily="18" charset="-127"/>
      <p:regular r:id="rId40"/>
    </p:embeddedFont>
    <p:embeddedFont>
      <p:font typeface="스웨거 TTF" panose="020B0600000101010101" pitchFamily="50" charset="-127"/>
      <p:regular r:id="rId41"/>
    </p:embeddedFont>
    <p:embeddedFont>
      <p:font typeface="Segoe UI Semibold" panose="020B0702040204020203" pitchFamily="34" charset="0"/>
      <p:bold r:id="rId42"/>
      <p:bold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CF"/>
    <a:srgbClr val="E6CBF5"/>
    <a:srgbClr val="F8CBAD"/>
    <a:srgbClr val="FFFFFF"/>
    <a:srgbClr val="E654CA"/>
    <a:srgbClr val="C275F1"/>
    <a:srgbClr val="9B80E0"/>
    <a:srgbClr val="7650D4"/>
    <a:srgbClr val="B48D01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85480" autoAdjust="0"/>
  </p:normalViewPr>
  <p:slideViewPr>
    <p:cSldViewPr snapToGrid="0">
      <p:cViewPr varScale="1">
        <p:scale>
          <a:sx n="98" d="100"/>
          <a:sy n="98" d="100"/>
        </p:scale>
        <p:origin x="10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CD541-4409-4B45-B32B-21E09997A391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A2D1-0D9A-466F-9CEE-05C36706B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1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77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34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6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옛말에 장인은 도구를 탓하지 않는다고 하였으나 현대에 들어 도구를 사용함으로써 보다 쉽고 보다 편리하고 보다 건강하게 생활을 할 수 있게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2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같이 사용자의 건강과 편리함을 위해 만들어진 도구들을 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4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개발자들을 위해 편리한물건들을 보다 쉽게 알 수 있는게 정보를 공유하는 사이트를 만들고자 하였습니다</a:t>
            </a:r>
            <a:r>
              <a:rPr lang="en-US" altLang="ko-KR" dirty="0"/>
              <a:t>. </a:t>
            </a:r>
            <a:r>
              <a:rPr lang="ko-KR" altLang="en-US" dirty="0"/>
              <a:t>또한 개발자들에게 필요한 팁들을 줄 수 </a:t>
            </a:r>
            <a:r>
              <a:rPr lang="ko-KR" altLang="en-US" dirty="0" smtClean="0"/>
              <a:t>있는 </a:t>
            </a:r>
            <a:r>
              <a:rPr lang="ko-KR" altLang="en-US" dirty="0"/>
              <a:t>게시판도 만들어 개발자가 도움이 되는 사이트를 만들고자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27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496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8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7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동영상으로 기본 페이지 배경을 사용하여 동영상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게스트 로그인 구현하였습니다</a:t>
            </a:r>
            <a:r>
              <a:rPr lang="en-US" altLang="ko-KR" dirty="0" smtClean="0"/>
              <a:t>. API</a:t>
            </a:r>
            <a:r>
              <a:rPr lang="ko-KR" altLang="en-US" dirty="0" smtClean="0"/>
              <a:t>를 사용하여 네이버 로그인과 카카오 로그인 연결까지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0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49963-30C0-4AEE-BEAE-5C55C8FC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8CB148-6B7B-43C2-8B58-4F07D6447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100CC-A95B-4F55-B06B-560CDF80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BD0EC-9CB2-454D-9F86-FEB59201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3DB8E-F1FD-4E79-817F-5A3AE2CB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0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E0088-01A1-42B7-8B51-B046897E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0475-06D2-4252-9A76-6EA3FD1CD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58BA7E-B8B7-4E3E-80E7-69033578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D4068-28CF-48C0-BCC5-644D627C7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1E54C-E68D-49EB-9F5F-99D18938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3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66B389-F311-4A88-B11E-9F20A3578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31CD7-4F40-4194-9045-505CA22C3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EE29B-376F-42D2-81A1-BB8CF320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88667-D5C1-4B9D-AD30-3E9201022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DE20F-383C-4D1E-B58B-4F4B5721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9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28252-4989-42D3-B998-874462A5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DAAFD-8B87-4BCE-876D-63CB6F66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3952C-FA3A-4A16-B448-3B218BC5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B0D03E-6A51-4782-A6C6-8E313CD0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667FA-1D8F-40B2-A869-ABC32D8A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4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AA576-F73F-4771-B540-F4E1E37F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3C7DB6-0553-481F-9D8C-0A2EE876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A4A2D-9AAF-40B3-A5C0-9EFF525D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513AA-0726-42A4-ADD4-E9784CDC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8B8DF-7CCE-4AF5-BD2C-367238D6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08066-D46D-4C34-A0E9-C5AE46AB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F95FA-5E94-4862-BE33-1626DB6E6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CDE6A7-61B6-44DE-BF65-64607576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7CA408-EA25-483F-8A51-2CC516DA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EDE80D-263D-4CB4-85DB-C04B4771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C582F-78E3-4F56-8F8F-2B67DC8D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38083-ED99-49F5-9851-1AA29596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9515AD-63FE-4E8D-8328-157844DD6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F6366E-5538-4EA0-A076-8D5E8C2C7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597856-3063-4BE7-A4EE-E8ED352C5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339AE-BC0A-4AEA-8921-9A84B5463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41B00A-6E5E-4AF9-86B6-9B7F6B85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F9E51E-6AAC-4B55-94FC-6906ED56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F6AF27-240F-4434-89F4-32126961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F0BF8-38B5-4A2F-BE10-EBC6AC1E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265F59-7135-4A31-AB04-38EBF663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C2289A-21B5-43ED-BB29-D7E81D03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0E1FDD-B5EF-4650-AEB3-82A58DFE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47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A3B636-E0E2-4078-8F66-DB5E17BE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811E64-F6B5-4D30-83A2-90175E21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93E53-4EEB-4E02-B459-C3585B35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2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25AEE-376A-4DCA-BC76-2B5CF185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857B3-F2E0-4189-AD17-0DCF053F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30EFD1-1212-4F36-A5EC-63CDC2288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A69A45-E0A6-435F-98A6-A633BFEC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7B695-212B-41F6-B64E-FAABE8B7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1E9DFA-432D-4588-9AD8-1A70F926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6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E539C-D0AE-4C2E-80E9-9C646DCF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7392-E9B0-4E43-BE19-EAE52C017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12CF5-F86A-4679-8867-BB80D7C3D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0155A0-057E-4A48-AACA-24245D75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A03B0D-77A3-435F-BBD5-396C68E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E3CFD-08F6-4FCF-99EA-FF80E1B2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3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92E783-CBB1-4B23-8B36-6403CA028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DA280-95E4-4B09-8885-74D651F53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EA5DF-CDD0-400E-9EF3-1E3BFA73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663F1-19C1-4AB0-B310-045188141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D604F-17C6-456F-805E-1156DC53E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68C91E5-6732-43BE-9189-F362C4C2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EE9B53-081F-4E3A-8C32-64B11FF908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1"/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9FCD3-123D-460C-9A5C-BD03D531D54D}"/>
              </a:ext>
            </a:extLst>
          </p:cNvPr>
          <p:cNvSpPr txBox="1"/>
          <p:nvPr/>
        </p:nvSpPr>
        <p:spPr>
          <a:xfrm>
            <a:off x="8463437" y="4546723"/>
            <a:ext cx="3112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 err="1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김도우</a:t>
            </a:r>
            <a:r>
              <a:rPr lang="ko-KR" altLang="en-US" sz="1200" spc="3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  </a:t>
            </a:r>
            <a:r>
              <a:rPr lang="ko-KR" altLang="en-US" sz="1200" spc="300" dirty="0" err="1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이도영</a:t>
            </a:r>
            <a:r>
              <a:rPr lang="ko-KR" altLang="en-US" sz="1200" spc="3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  이승연  임현진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76F19-C474-47AE-89D4-546134A2F852}"/>
              </a:ext>
            </a:extLst>
          </p:cNvPr>
          <p:cNvSpPr txBox="1"/>
          <p:nvPr/>
        </p:nvSpPr>
        <p:spPr>
          <a:xfrm>
            <a:off x="4271106" y="3346476"/>
            <a:ext cx="2046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나는야개발자</a:t>
            </a:r>
            <a:r>
              <a:rPr lang="ko-KR" altLang="en-US" sz="1600" spc="-15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 조</a:t>
            </a:r>
            <a:endParaRPr lang="en-US" altLang="ko-KR" sz="1600" spc="-150" dirty="0">
              <a:solidFill>
                <a:schemeClr val="bg1"/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4D3E-0E6C-417C-9978-B9A2E0E578D4}"/>
              </a:ext>
            </a:extLst>
          </p:cNvPr>
          <p:cNvSpPr txBox="1"/>
          <p:nvPr/>
        </p:nvSpPr>
        <p:spPr>
          <a:xfrm>
            <a:off x="4251650" y="3521332"/>
            <a:ext cx="7324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마음만은 </a:t>
            </a:r>
            <a:r>
              <a:rPr lang="en-US" altLang="ko-KR" sz="60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top</a:t>
            </a:r>
            <a:r>
              <a:rPr lang="ko-KR" altLang="en-US" sz="60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개발자</a:t>
            </a:r>
            <a:endParaRPr lang="en-US" altLang="ko-KR" sz="6000" dirty="0">
              <a:solidFill>
                <a:schemeClr val="bg1"/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2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EER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D0352-6D47-479A-9C71-2DD3EC6FE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862" y="1328165"/>
            <a:ext cx="6739077" cy="53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3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산출물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B40A3B-F40B-4B2C-81F3-F4AC57869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11" y="1660678"/>
            <a:ext cx="1761048" cy="37422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D4889D3-3568-41CE-8BB0-C2D88ADB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75" y="1743556"/>
            <a:ext cx="1761047" cy="35565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D8A0010-C4E8-4AAE-8321-B8956E5CC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5" y="1998176"/>
            <a:ext cx="1761047" cy="30472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DB40EA-CD7F-4221-979C-4C73DA015DC6}"/>
              </a:ext>
            </a:extLst>
          </p:cNvPr>
          <p:cNvSpPr txBox="1"/>
          <p:nvPr/>
        </p:nvSpPr>
        <p:spPr>
          <a:xfrm>
            <a:off x="1584142" y="5532009"/>
            <a:ext cx="291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Ajax </a:t>
            </a:r>
            <a:r>
              <a:rPr lang="ko-KR" altLang="en-US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이용 </a:t>
            </a:r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servlet</a:t>
            </a:r>
            <a:r>
              <a:rPr lang="ko-KR" altLang="en-US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ko-KR" altLang="en-US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 smtClean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Command 60</a:t>
            </a:r>
            <a:r>
              <a:rPr lang="ko-KR" altLang="en-US" u="sng" dirty="0" smtClean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4F8E76-9388-42BC-A5F7-34AE79102609}"/>
              </a:ext>
            </a:extLst>
          </p:cNvPr>
          <p:cNvSpPr txBox="1"/>
          <p:nvPr/>
        </p:nvSpPr>
        <p:spPr>
          <a:xfrm>
            <a:off x="5013057" y="5473548"/>
            <a:ext cx="2381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DAO </a:t>
            </a:r>
            <a:r>
              <a:rPr lang="en-US" altLang="ko-KR" u="sng" dirty="0" smtClean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19</a:t>
            </a:r>
            <a:r>
              <a:rPr lang="ko-KR" altLang="en-US" u="sng" dirty="0" smtClean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DTO </a:t>
            </a:r>
            <a:r>
              <a:rPr lang="en-US" altLang="ko-KR" u="sng" dirty="0" smtClean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11</a:t>
            </a:r>
            <a:r>
              <a:rPr lang="ko-KR" altLang="en-US" u="sng" dirty="0" smtClean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 err="1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FilePath</a:t>
            </a:r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 err="1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MainController</a:t>
            </a:r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2F95BF-70E8-4A7F-BE26-22D1636F3F96}"/>
              </a:ext>
            </a:extLst>
          </p:cNvPr>
          <p:cNvSpPr txBox="1"/>
          <p:nvPr/>
        </p:nvSpPr>
        <p:spPr>
          <a:xfrm>
            <a:off x="8699372" y="5593631"/>
            <a:ext cx="142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JSP </a:t>
            </a:r>
            <a:r>
              <a:rPr lang="en-US" altLang="ko-KR" u="sng" dirty="0" smtClean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57</a:t>
            </a:r>
            <a:r>
              <a:rPr lang="ko-KR" altLang="en-US" u="sng" dirty="0" smtClean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249F22-8F29-4FBB-AC74-E713FADC3929}"/>
              </a:ext>
            </a:extLst>
          </p:cNvPr>
          <p:cNvSpPr txBox="1"/>
          <p:nvPr/>
        </p:nvSpPr>
        <p:spPr>
          <a:xfrm>
            <a:off x="10251567" y="6274491"/>
            <a:ext cx="142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합계</a:t>
            </a:r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u="sng" dirty="0" smtClean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151</a:t>
            </a:r>
            <a:r>
              <a:rPr lang="ko-KR" altLang="en-US" u="sng" dirty="0" smtClean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BF07844-10F3-4FDE-B43A-9FF87E786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43" y="1650699"/>
            <a:ext cx="1761048" cy="37422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24ED4E7-8296-4147-B977-DF75695F3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40" y="2035338"/>
            <a:ext cx="1761047" cy="30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7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D069C3-9378-40F7-AD83-834868079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50" y="2597328"/>
            <a:ext cx="7558908" cy="34750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BA3124-010D-4D49-8498-5019E0F0355A}"/>
              </a:ext>
            </a:extLst>
          </p:cNvPr>
          <p:cNvSpPr txBox="1"/>
          <p:nvPr/>
        </p:nvSpPr>
        <p:spPr>
          <a:xfrm>
            <a:off x="1086369" y="1695423"/>
            <a:ext cx="4651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동영상 배경 및 </a:t>
            </a:r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API 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08271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63B5913-5EE5-4711-BB4B-667C0C4A2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93"/>
          <a:stretch/>
        </p:blipFill>
        <p:spPr>
          <a:xfrm>
            <a:off x="2551978" y="2441361"/>
            <a:ext cx="6679572" cy="41867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868EA4-FE4E-4DE5-996C-410D1708053D}"/>
              </a:ext>
            </a:extLst>
          </p:cNvPr>
          <p:cNvSpPr txBox="1"/>
          <p:nvPr/>
        </p:nvSpPr>
        <p:spPr>
          <a:xfrm>
            <a:off x="1086369" y="1695423"/>
            <a:ext cx="84483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주소</a:t>
            </a:r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API 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사용 및 </a:t>
            </a:r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Ajax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비동기를 활용한 중복체크 </a:t>
            </a:r>
          </a:p>
        </p:txBody>
      </p:sp>
    </p:spTree>
    <p:extLst>
      <p:ext uri="{BB962C8B-B14F-4D97-AF65-F5344CB8AC3E}">
        <p14:creationId xmlns:p14="http://schemas.microsoft.com/office/powerpoint/2010/main" val="221429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70F2D-252E-4EF0-BBE7-666C88317FD6}"/>
              </a:ext>
            </a:extLst>
          </p:cNvPr>
          <p:cNvSpPr txBox="1"/>
          <p:nvPr/>
        </p:nvSpPr>
        <p:spPr>
          <a:xfrm>
            <a:off x="1086369" y="1695423"/>
            <a:ext cx="7211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Include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를 활용한 </a:t>
            </a:r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Header, Footer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5083CC3-B7FA-41B9-80FC-846948F4B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30" y="2471537"/>
            <a:ext cx="6906629" cy="412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5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F56EA7-DAC0-4DAD-9CCE-77EDCE7BA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39" y="2866076"/>
            <a:ext cx="7211325" cy="37647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255963-5245-486A-99E4-425833791CF3}"/>
              </a:ext>
            </a:extLst>
          </p:cNvPr>
          <p:cNvSpPr txBox="1"/>
          <p:nvPr/>
        </p:nvSpPr>
        <p:spPr>
          <a:xfrm>
            <a:off x="1086369" y="1695423"/>
            <a:ext cx="7221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이미지 </a:t>
            </a:r>
            <a:r>
              <a:rPr lang="ko-KR" altLang="en-US" sz="2800" dirty="0" err="1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크기별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 배치한 이미지 게시판 및 </a:t>
            </a:r>
            <a:endParaRPr lang="en-US" altLang="ko-KR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  <a:p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JS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활용한 스크롤</a:t>
            </a:r>
          </a:p>
        </p:txBody>
      </p:sp>
    </p:spTree>
    <p:extLst>
      <p:ext uri="{BB962C8B-B14F-4D97-AF65-F5344CB8AC3E}">
        <p14:creationId xmlns:p14="http://schemas.microsoft.com/office/powerpoint/2010/main" val="3218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FEE37BF-A4BD-4CAD-B565-EA41AA52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74" y="2638759"/>
            <a:ext cx="5226587" cy="6698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C16A653-58C4-4885-9C7F-56B3A21C2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33" y="3505344"/>
            <a:ext cx="3636009" cy="26814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25C274-A631-42B1-846C-0B757F86E0A0}"/>
              </a:ext>
            </a:extLst>
          </p:cNvPr>
          <p:cNvSpPr txBox="1"/>
          <p:nvPr/>
        </p:nvSpPr>
        <p:spPr>
          <a:xfrm>
            <a:off x="1086369" y="1695423"/>
            <a:ext cx="7892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버튼활용한 카테고리별 분류 및 뷰 포인트활용</a:t>
            </a:r>
          </a:p>
        </p:txBody>
      </p:sp>
    </p:spTree>
    <p:extLst>
      <p:ext uri="{BB962C8B-B14F-4D97-AF65-F5344CB8AC3E}">
        <p14:creationId xmlns:p14="http://schemas.microsoft.com/office/powerpoint/2010/main" val="391356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B3D5C6-B68B-4E9C-A44E-1BA227ED1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15" y="1805657"/>
            <a:ext cx="3484801" cy="44592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EA18FA4-0D8C-4BF4-8F0B-AD1B770B981C}"/>
              </a:ext>
            </a:extLst>
          </p:cNvPr>
          <p:cNvSpPr txBox="1"/>
          <p:nvPr/>
        </p:nvSpPr>
        <p:spPr>
          <a:xfrm>
            <a:off x="1086369" y="1695423"/>
            <a:ext cx="7892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이미지 자료 올리기</a:t>
            </a:r>
          </a:p>
        </p:txBody>
      </p:sp>
    </p:spTree>
    <p:extLst>
      <p:ext uri="{BB962C8B-B14F-4D97-AF65-F5344CB8AC3E}">
        <p14:creationId xmlns:p14="http://schemas.microsoft.com/office/powerpoint/2010/main" val="304877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E89A53-E057-4276-8742-F7C5FDC8149C}"/>
              </a:ext>
            </a:extLst>
          </p:cNvPr>
          <p:cNvSpPr txBox="1"/>
          <p:nvPr/>
        </p:nvSpPr>
        <p:spPr>
          <a:xfrm>
            <a:off x="1086369" y="1695423"/>
            <a:ext cx="5009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댓글 기능 및 페이지 나누기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02" y="2533328"/>
            <a:ext cx="9997096" cy="36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3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FC18F74-166B-411F-AB31-1D98ABA5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81" y="2661121"/>
            <a:ext cx="3522037" cy="395647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A4F4782-EFB5-428B-95B6-19DFFA1BB0CA}"/>
              </a:ext>
            </a:extLst>
          </p:cNvPr>
          <p:cNvSpPr txBox="1"/>
          <p:nvPr/>
        </p:nvSpPr>
        <p:spPr>
          <a:xfrm>
            <a:off x="1086369" y="1695423"/>
            <a:ext cx="7435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In</a:t>
            </a:r>
            <a:r>
              <a:rPr lang="ko-KR" altLang="en-US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★</a:t>
            </a:r>
            <a:r>
              <a:rPr lang="en-US" altLang="ko-KR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gram  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스타일의 </a:t>
            </a:r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My Page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53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목차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8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DB0D41D-0E5C-4461-9786-F8948593AC77}"/>
              </a:ext>
            </a:extLst>
          </p:cNvPr>
          <p:cNvSpPr/>
          <p:nvPr/>
        </p:nvSpPr>
        <p:spPr>
          <a:xfrm rot="20700000">
            <a:off x="1787252" y="1768711"/>
            <a:ext cx="963116" cy="345585"/>
          </a:xfrm>
          <a:prstGeom prst="roundRect">
            <a:avLst>
              <a:gd name="adj" fmla="val 10697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D3D4A60-8E6C-4897-B853-27BD26B14121}"/>
              </a:ext>
            </a:extLst>
          </p:cNvPr>
          <p:cNvSpPr/>
          <p:nvPr/>
        </p:nvSpPr>
        <p:spPr>
          <a:xfrm rot="20700000">
            <a:off x="1836274" y="5171941"/>
            <a:ext cx="963116" cy="345585"/>
          </a:xfrm>
          <a:prstGeom prst="roundRect">
            <a:avLst>
              <a:gd name="adj" fmla="val 1069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AFDD887-3EC2-4802-9A97-B13B07D76241}"/>
              </a:ext>
            </a:extLst>
          </p:cNvPr>
          <p:cNvSpPr/>
          <p:nvPr/>
        </p:nvSpPr>
        <p:spPr>
          <a:xfrm rot="20700000">
            <a:off x="1793429" y="4372195"/>
            <a:ext cx="963116" cy="345585"/>
          </a:xfrm>
          <a:prstGeom prst="roundRect">
            <a:avLst>
              <a:gd name="adj" fmla="val 10697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556A806-9B1C-4E13-8A64-003B1CE1A7CE}"/>
              </a:ext>
            </a:extLst>
          </p:cNvPr>
          <p:cNvSpPr/>
          <p:nvPr/>
        </p:nvSpPr>
        <p:spPr>
          <a:xfrm rot="20700000">
            <a:off x="1836274" y="6028581"/>
            <a:ext cx="963116" cy="345585"/>
          </a:xfrm>
          <a:prstGeom prst="roundRect">
            <a:avLst>
              <a:gd name="adj" fmla="val 1069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8A0987B-DE47-4677-B1D1-13C27BBCBB5F}"/>
              </a:ext>
            </a:extLst>
          </p:cNvPr>
          <p:cNvCxnSpPr>
            <a:cxnSpLocks/>
          </p:cNvCxnSpPr>
          <p:nvPr/>
        </p:nvCxnSpPr>
        <p:spPr>
          <a:xfrm>
            <a:off x="1911999" y="2233045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5779E9B-0031-4B65-9E25-EBD5F27113DA}"/>
              </a:ext>
            </a:extLst>
          </p:cNvPr>
          <p:cNvSpPr txBox="1"/>
          <p:nvPr/>
        </p:nvSpPr>
        <p:spPr>
          <a:xfrm>
            <a:off x="2891886" y="17445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목적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8FA09-6604-4E32-8A52-35F913B0D16B}"/>
              </a:ext>
            </a:extLst>
          </p:cNvPr>
          <p:cNvSpPr txBox="1"/>
          <p:nvPr/>
        </p:nvSpPr>
        <p:spPr>
          <a:xfrm>
            <a:off x="2940908" y="5151429"/>
            <a:ext cx="989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EER</a:t>
            </a:r>
            <a:endParaRPr lang="ko-KR" altLang="en-US" sz="2800" i="1" dirty="0">
              <a:solidFill>
                <a:schemeClr val="bg2">
                  <a:lumMod val="25000"/>
                </a:schemeClr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04001E-0189-43F1-A3D8-4707A6CFB58B}"/>
              </a:ext>
            </a:extLst>
          </p:cNvPr>
          <p:cNvSpPr txBox="1"/>
          <p:nvPr/>
        </p:nvSpPr>
        <p:spPr>
          <a:xfrm>
            <a:off x="2891886" y="3490801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개발환경 및 참고사항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A33EC73-AB78-4007-9485-D9B8C29D0F73}"/>
              </a:ext>
            </a:extLst>
          </p:cNvPr>
          <p:cNvSpPr/>
          <p:nvPr/>
        </p:nvSpPr>
        <p:spPr>
          <a:xfrm rot="20700000">
            <a:off x="1787252" y="3496829"/>
            <a:ext cx="963116" cy="345585"/>
          </a:xfrm>
          <a:prstGeom prst="roundRect">
            <a:avLst>
              <a:gd name="adj" fmla="val 10697"/>
            </a:avLst>
          </a:prstGeom>
          <a:solidFill>
            <a:srgbClr val="E6CBF5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54726C-6ECE-4242-AF4B-0BC0310798D4}"/>
              </a:ext>
            </a:extLst>
          </p:cNvPr>
          <p:cNvSpPr/>
          <p:nvPr/>
        </p:nvSpPr>
        <p:spPr>
          <a:xfrm rot="20700000">
            <a:off x="1787252" y="2621476"/>
            <a:ext cx="963116" cy="345585"/>
          </a:xfrm>
          <a:prstGeom prst="roundRect">
            <a:avLst>
              <a:gd name="adj" fmla="val 10697"/>
            </a:avLst>
          </a:prstGeom>
          <a:solidFill>
            <a:srgbClr val="FFD7CF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4D8AD52-120A-45EA-9EFB-AF9E0EE4C985}"/>
              </a:ext>
            </a:extLst>
          </p:cNvPr>
          <p:cNvCxnSpPr>
            <a:cxnSpLocks/>
          </p:cNvCxnSpPr>
          <p:nvPr/>
        </p:nvCxnSpPr>
        <p:spPr>
          <a:xfrm>
            <a:off x="1961021" y="5636275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9D590AA-9382-49D3-891A-91ED8C6D7A30}"/>
              </a:ext>
            </a:extLst>
          </p:cNvPr>
          <p:cNvCxnSpPr>
            <a:cxnSpLocks/>
          </p:cNvCxnSpPr>
          <p:nvPr/>
        </p:nvCxnSpPr>
        <p:spPr>
          <a:xfrm>
            <a:off x="1918176" y="4836529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F014CD5-00AB-4C35-95E5-8D8AF4220A64}"/>
              </a:ext>
            </a:extLst>
          </p:cNvPr>
          <p:cNvCxnSpPr>
            <a:cxnSpLocks/>
          </p:cNvCxnSpPr>
          <p:nvPr/>
        </p:nvCxnSpPr>
        <p:spPr>
          <a:xfrm>
            <a:off x="1961021" y="6492915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DDAF108-2318-4CA1-88B9-6990609D9E4C}"/>
              </a:ext>
            </a:extLst>
          </p:cNvPr>
          <p:cNvCxnSpPr>
            <a:cxnSpLocks/>
          </p:cNvCxnSpPr>
          <p:nvPr/>
        </p:nvCxnSpPr>
        <p:spPr>
          <a:xfrm>
            <a:off x="1911999" y="3085810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59A1A22-B813-4255-B0EB-3C6820BB801E}"/>
              </a:ext>
            </a:extLst>
          </p:cNvPr>
          <p:cNvCxnSpPr>
            <a:cxnSpLocks/>
          </p:cNvCxnSpPr>
          <p:nvPr/>
        </p:nvCxnSpPr>
        <p:spPr>
          <a:xfrm>
            <a:off x="1911999" y="3961163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776665-B64E-4B8F-BCCA-D622035548E5}"/>
              </a:ext>
            </a:extLst>
          </p:cNvPr>
          <p:cNvSpPr txBox="1"/>
          <p:nvPr/>
        </p:nvSpPr>
        <p:spPr>
          <a:xfrm>
            <a:off x="2898063" y="435530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 smtClean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산출물</a:t>
            </a:r>
            <a:endParaRPr lang="ko-KR" altLang="en-US" sz="2800" i="1" dirty="0">
              <a:solidFill>
                <a:schemeClr val="bg2">
                  <a:lumMod val="25000"/>
                </a:schemeClr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B2FCD2-6EA9-44A4-ADE9-B4B83DF28362}"/>
              </a:ext>
            </a:extLst>
          </p:cNvPr>
          <p:cNvSpPr txBox="1"/>
          <p:nvPr/>
        </p:nvSpPr>
        <p:spPr>
          <a:xfrm>
            <a:off x="2940908" y="6015309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 smtClean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주요기능 및 구현 영상</a:t>
            </a:r>
            <a:endParaRPr lang="ko-KR" altLang="en-US" sz="2800" i="1" dirty="0">
              <a:solidFill>
                <a:schemeClr val="bg2">
                  <a:lumMod val="25000"/>
                </a:schemeClr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D02079-4AFA-42FC-A04D-0B76D0D007C3}"/>
              </a:ext>
            </a:extLst>
          </p:cNvPr>
          <p:cNvSpPr txBox="1"/>
          <p:nvPr/>
        </p:nvSpPr>
        <p:spPr>
          <a:xfrm>
            <a:off x="2891886" y="261182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일정 및 역할</a:t>
            </a:r>
          </a:p>
        </p:txBody>
      </p:sp>
    </p:spTree>
    <p:extLst>
      <p:ext uri="{BB962C8B-B14F-4D97-AF65-F5344CB8AC3E}">
        <p14:creationId xmlns:p14="http://schemas.microsoft.com/office/powerpoint/2010/main" val="24031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4F4782-EFB5-428B-95B6-19DFFA1BB0CA}"/>
              </a:ext>
            </a:extLst>
          </p:cNvPr>
          <p:cNvSpPr txBox="1"/>
          <p:nvPr/>
        </p:nvSpPr>
        <p:spPr>
          <a:xfrm>
            <a:off x="1203421" y="1483564"/>
            <a:ext cx="7435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Error Page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607"/>
          <a:stretch/>
        </p:blipFill>
        <p:spPr>
          <a:xfrm>
            <a:off x="1143880" y="2117628"/>
            <a:ext cx="9137138" cy="43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5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구현 영상 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" name="실행 단추: 앞으로 또는 다음 1">
            <a:hlinkClick r:id="" action="ppaction://hlinkshowjump?jump=nextslide" highlightClick="1"/>
          </p:cNvPr>
          <p:cNvSpPr/>
          <p:nvPr/>
        </p:nvSpPr>
        <p:spPr>
          <a:xfrm>
            <a:off x="4064435" y="2040202"/>
            <a:ext cx="3658136" cy="365760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8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68C91E5-6732-43BE-9189-F362C4C2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EE9B53-081F-4E3A-8C32-64B11FF908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1"/>
              </a:solidFill>
              <a:ea typeface="210 네버랜드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9FCD3-123D-460C-9A5C-BD03D531D54D}"/>
              </a:ext>
            </a:extLst>
          </p:cNvPr>
          <p:cNvSpPr txBox="1"/>
          <p:nvPr/>
        </p:nvSpPr>
        <p:spPr>
          <a:xfrm>
            <a:off x="6378096" y="3041590"/>
            <a:ext cx="2841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600" dirty="0" err="1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경청해주셔서</a:t>
            </a:r>
            <a:endParaRPr lang="ko-KR" altLang="en-US" sz="2000" spc="600" dirty="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4D3E-0E6C-417C-9978-B9A2E0E578D4}"/>
              </a:ext>
            </a:extLst>
          </p:cNvPr>
          <p:cNvSpPr txBox="1"/>
          <p:nvPr/>
        </p:nvSpPr>
        <p:spPr>
          <a:xfrm>
            <a:off x="6378096" y="3426311"/>
            <a:ext cx="674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감사합니다</a:t>
            </a:r>
            <a:r>
              <a:rPr lang="en-US" altLang="ko-KR" sz="6000" dirty="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987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68C91E5-6732-43BE-9189-F362C4C2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EE9B53-081F-4E3A-8C32-64B11FF908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1"/>
              </a:solidFill>
              <a:ea typeface="210 네버랜드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4D3E-0E6C-417C-9978-B9A2E0E578D4}"/>
              </a:ext>
            </a:extLst>
          </p:cNvPr>
          <p:cNvSpPr txBox="1"/>
          <p:nvPr/>
        </p:nvSpPr>
        <p:spPr>
          <a:xfrm>
            <a:off x="6562923" y="3046932"/>
            <a:ext cx="380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93564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목적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6231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ERD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81418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프로토타입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681116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일정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2105642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작업환경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FFD7CF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302442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IDE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E6CBF5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422570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57859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목적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D20660-9014-4091-88A5-E3B9173285FF}"/>
              </a:ext>
            </a:extLst>
          </p:cNvPr>
          <p:cNvSpPr txBox="1"/>
          <p:nvPr/>
        </p:nvSpPr>
        <p:spPr>
          <a:xfrm>
            <a:off x="3746566" y="2619997"/>
            <a:ext cx="4229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“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장인은 도구를 탓하지 않는다</a:t>
            </a:r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”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DF74DF-E193-406A-BCF9-F0B26B499FCE}"/>
              </a:ext>
            </a:extLst>
          </p:cNvPr>
          <p:cNvSpPr txBox="1"/>
          <p:nvPr/>
        </p:nvSpPr>
        <p:spPr>
          <a:xfrm>
            <a:off x="3309247" y="3813405"/>
            <a:ext cx="53438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쉽고 </a:t>
            </a:r>
            <a:endParaRPr lang="en-US" altLang="ko-KR" sz="36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  <a:p>
            <a:r>
              <a:rPr lang="en-US" altLang="ko-KR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	 </a:t>
            </a:r>
            <a:r>
              <a:rPr lang="ko-KR" altLang="en-US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편리하고 </a:t>
            </a:r>
            <a:endParaRPr lang="en-US" altLang="ko-KR" sz="36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  <a:p>
            <a:r>
              <a:rPr lang="en-US" altLang="ko-KR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			</a:t>
            </a:r>
            <a:r>
              <a:rPr lang="ko-KR" altLang="en-US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건강하게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6472A5-E5C4-4698-A40F-4A2B9EF8E854}"/>
              </a:ext>
            </a:extLst>
          </p:cNvPr>
          <p:cNvGrpSpPr/>
          <p:nvPr/>
        </p:nvGrpSpPr>
        <p:grpSpPr>
          <a:xfrm>
            <a:off x="5181601" y="2636968"/>
            <a:ext cx="663065" cy="624500"/>
            <a:chOff x="7054807" y="2340603"/>
            <a:chExt cx="663065" cy="6245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14D640D-8508-43A5-8D21-4ADE0E197F21}"/>
                </a:ext>
              </a:extLst>
            </p:cNvPr>
            <p:cNvCxnSpPr/>
            <p:nvPr/>
          </p:nvCxnSpPr>
          <p:spPr>
            <a:xfrm>
              <a:off x="7096752" y="2340603"/>
              <a:ext cx="621120" cy="6211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09D5E9-FE3B-45B6-8F79-9018F5235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4807" y="2343983"/>
              <a:ext cx="621120" cy="6211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19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57859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목적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0F58E-93EC-4C89-8AAA-D13692A5DC75}"/>
              </a:ext>
            </a:extLst>
          </p:cNvPr>
          <p:cNvSpPr txBox="1"/>
          <p:nvPr/>
        </p:nvSpPr>
        <p:spPr>
          <a:xfrm>
            <a:off x="1333850" y="2105637"/>
            <a:ext cx="3296873" cy="12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50" name="Picture 2" descr="OKKY - 하루종일 일만하면 안되는 이유">
            <a:extLst>
              <a:ext uri="{FF2B5EF4-FFF2-40B4-BE49-F238E27FC236}">
                <a16:creationId xmlns:a16="http://schemas.microsoft.com/office/drawing/2014/main" id="{095C86AB-3958-4795-A059-CB3C3BAAE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42" y="1969462"/>
            <a:ext cx="4051303" cy="20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버티컬 마우스 8시간 사용 후기.... : 클리앙">
            <a:extLst>
              <a:ext uri="{FF2B5EF4-FFF2-40B4-BE49-F238E27FC236}">
                <a16:creationId xmlns:a16="http://schemas.microsoft.com/office/drawing/2014/main" id="{5A137442-F6A5-4028-A729-7B4543C2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002" y="3995114"/>
            <a:ext cx="3037938" cy="28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노트북 스탠드(노트북 거치대/노트북 받침대) The Roost 2.0 : 네이버 블로그">
            <a:extLst>
              <a:ext uri="{FF2B5EF4-FFF2-40B4-BE49-F238E27FC236}">
                <a16:creationId xmlns:a16="http://schemas.microsoft.com/office/drawing/2014/main" id="{24D8DA58-7504-453A-8B84-FFD01F69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18" y="1969462"/>
            <a:ext cx="3140279" cy="20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60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목적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3" name="Picture 2" descr="노트북 스탠드(노트북 거치대/노트북 받침대) The Roost 2.0 : 네이버 블로그">
            <a:extLst>
              <a:ext uri="{FF2B5EF4-FFF2-40B4-BE49-F238E27FC236}">
                <a16:creationId xmlns:a16="http://schemas.microsoft.com/office/drawing/2014/main" id="{2AEEE4FD-216C-44BC-A761-F4990EAE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30" y="2249086"/>
            <a:ext cx="2129048" cy="14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9183B0-5972-43B9-8118-106B0B9137BB}"/>
              </a:ext>
            </a:extLst>
          </p:cNvPr>
          <p:cNvSpPr txBox="1"/>
          <p:nvPr/>
        </p:nvSpPr>
        <p:spPr>
          <a:xfrm>
            <a:off x="6051550" y="2284093"/>
            <a:ext cx="48184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“</a:t>
            </a:r>
            <a:r>
              <a:rPr lang="ko-KR" altLang="en-US" sz="4400" dirty="0">
                <a:solidFill>
                  <a:srgbClr val="F8CBAD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개발자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의 건강을 생각하는  </a:t>
            </a:r>
            <a:endParaRPr lang="en-US" altLang="ko-KR" sz="36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좋은 물건을 </a:t>
            </a:r>
            <a:r>
              <a:rPr lang="ko-KR" altLang="en-US" sz="3600" u="sng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리뷰게시판</a:t>
            </a:r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!”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3C41AE-5859-482A-B04F-F89DD7448E2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5351" y="4279414"/>
            <a:ext cx="2117387" cy="20634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F652886-44A2-460F-933A-5A5AAA76F8FB}"/>
              </a:ext>
            </a:extLst>
          </p:cNvPr>
          <p:cNvSpPr txBox="1"/>
          <p:nvPr/>
        </p:nvSpPr>
        <p:spPr>
          <a:xfrm>
            <a:off x="2305734" y="4704535"/>
            <a:ext cx="48184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“</a:t>
            </a:r>
            <a:r>
              <a:rPr lang="ko-KR" altLang="en-US" sz="4400" dirty="0">
                <a:solidFill>
                  <a:srgbClr val="F8CBAD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개발자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가 도움되는 정보를 모아모아</a:t>
            </a:r>
            <a:endParaRPr lang="en-US" altLang="ko-KR" sz="36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ko-KR" altLang="en-US" sz="3600" u="sng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팁 게시판</a:t>
            </a:r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!”</a:t>
            </a:r>
            <a:endParaRPr lang="ko-KR" altLang="en-US" sz="36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01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일정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역할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FFD7CF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EAE10060-591C-44C1-B778-730F76B96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18695"/>
              </p:ext>
            </p:extLst>
          </p:nvPr>
        </p:nvGraphicFramePr>
        <p:xfrm>
          <a:off x="499846" y="1945785"/>
          <a:ext cx="11192307" cy="4343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901">
                  <a:extLst>
                    <a:ext uri="{9D8B030D-6E8A-4147-A177-3AD203B41FA5}">
                      <a16:colId xmlns:a16="http://schemas.microsoft.com/office/drawing/2014/main" val="159658305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100741591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31607699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343310074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4269223268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235880863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938301863"/>
                    </a:ext>
                  </a:extLst>
                </a:gridCol>
              </a:tblGrid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5/9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10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11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12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13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768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16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17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19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20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21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22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71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23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26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27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29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01978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618F2C-FE86-45D0-A172-4A7E4C06C88E}"/>
              </a:ext>
            </a:extLst>
          </p:cNvPr>
          <p:cNvSpPr/>
          <p:nvPr/>
        </p:nvSpPr>
        <p:spPr>
          <a:xfrm>
            <a:off x="2080107" y="4019191"/>
            <a:ext cx="3204016" cy="29997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개발작업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5/14~5/25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7E54DB-6986-4A2C-8517-271C3E9B5F68}"/>
              </a:ext>
            </a:extLst>
          </p:cNvPr>
          <p:cNvSpPr/>
          <p:nvPr/>
        </p:nvSpPr>
        <p:spPr>
          <a:xfrm>
            <a:off x="2050563" y="5608442"/>
            <a:ext cx="4821955" cy="299971"/>
          </a:xfrm>
          <a:prstGeom prst="rect">
            <a:avLst/>
          </a:prstGeom>
          <a:solidFill>
            <a:schemeClr val="accent2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         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테스트 및 발표준비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5/25~5/27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	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2B044F-34BB-4712-A770-0162DA71A33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63" y="4603371"/>
            <a:ext cx="667267" cy="66726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2DFB23-A240-4773-B83B-42194A63187F}"/>
              </a:ext>
            </a:extLst>
          </p:cNvPr>
          <p:cNvSpPr/>
          <p:nvPr/>
        </p:nvSpPr>
        <p:spPr>
          <a:xfrm>
            <a:off x="6872518" y="5208958"/>
            <a:ext cx="1615620" cy="299971"/>
          </a:xfrm>
          <a:prstGeom prst="rect">
            <a:avLst/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발표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74AFFE9-E5AC-407C-AF13-1981A9B4B57D}"/>
              </a:ext>
            </a:extLst>
          </p:cNvPr>
          <p:cNvSpPr/>
          <p:nvPr/>
        </p:nvSpPr>
        <p:spPr>
          <a:xfrm>
            <a:off x="5293627" y="2661324"/>
            <a:ext cx="3204015" cy="299971"/>
          </a:xfrm>
          <a:prstGeom prst="rect">
            <a:avLst/>
          </a:prstGeom>
          <a:solidFill>
            <a:srgbClr val="00B0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5/12~5/13 R&amp;D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08B77F-4E5A-4244-935F-0CC920BB80E5}"/>
              </a:ext>
            </a:extLst>
          </p:cNvPr>
          <p:cNvSpPr/>
          <p:nvPr/>
        </p:nvSpPr>
        <p:spPr>
          <a:xfrm>
            <a:off x="3682114" y="2297803"/>
            <a:ext cx="4806024" cy="299971"/>
          </a:xfrm>
          <a:prstGeom prst="rect">
            <a:avLst/>
          </a:prstGeom>
          <a:solidFill>
            <a:srgbClr val="7030A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5/11~5/12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설계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1C8582-9BAD-43F8-84BA-C90B13A6EE16}"/>
              </a:ext>
            </a:extLst>
          </p:cNvPr>
          <p:cNvSpPr/>
          <p:nvPr/>
        </p:nvSpPr>
        <p:spPr>
          <a:xfrm>
            <a:off x="6872518" y="3032098"/>
            <a:ext cx="3250248" cy="29466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85DCF7-A9B0-4C5E-AF7D-0BC4B3CB72D1}"/>
              </a:ext>
            </a:extLst>
          </p:cNvPr>
          <p:cNvSpPr/>
          <p:nvPr/>
        </p:nvSpPr>
        <p:spPr>
          <a:xfrm>
            <a:off x="6886130" y="4016720"/>
            <a:ext cx="3225763" cy="29997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F9CAA-7985-4FC8-9B03-E92CF66E7F9C}"/>
              </a:ext>
            </a:extLst>
          </p:cNvPr>
          <p:cNvSpPr txBox="1"/>
          <p:nvPr/>
        </p:nvSpPr>
        <p:spPr>
          <a:xfrm>
            <a:off x="10592326" y="2476658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D79964-1CA8-4EC9-AB32-39A5B9720CB0}"/>
              </a:ext>
            </a:extLst>
          </p:cNvPr>
          <p:cNvSpPr txBox="1"/>
          <p:nvPr/>
        </p:nvSpPr>
        <p:spPr>
          <a:xfrm>
            <a:off x="5722812" y="3982039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76674-5E94-4A5C-BB03-2E72BFB5C04E}"/>
              </a:ext>
            </a:extLst>
          </p:cNvPr>
          <p:cNvSpPr txBox="1"/>
          <p:nvPr/>
        </p:nvSpPr>
        <p:spPr>
          <a:xfrm>
            <a:off x="10592327" y="3920585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BF6AD9-6D38-49E8-8B70-99DB52E9696F}"/>
              </a:ext>
            </a:extLst>
          </p:cNvPr>
          <p:cNvSpPr txBox="1"/>
          <p:nvPr/>
        </p:nvSpPr>
        <p:spPr>
          <a:xfrm>
            <a:off x="907750" y="3932675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0635BC-9283-4D0D-8730-CB4EB99549EA}"/>
              </a:ext>
            </a:extLst>
          </p:cNvPr>
          <p:cNvSpPr txBox="1"/>
          <p:nvPr/>
        </p:nvSpPr>
        <p:spPr>
          <a:xfrm>
            <a:off x="866173" y="5506291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21A6B2-6A8E-42A5-BEC1-089780062C7E}"/>
              </a:ext>
            </a:extLst>
          </p:cNvPr>
          <p:cNvSpPr/>
          <p:nvPr/>
        </p:nvSpPr>
        <p:spPr>
          <a:xfrm>
            <a:off x="2093721" y="5203535"/>
            <a:ext cx="1615620" cy="29997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0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일정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역할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FFD7CF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AD6CDA-7C05-4600-9FEC-A4293AA855E3}"/>
              </a:ext>
            </a:extLst>
          </p:cNvPr>
          <p:cNvSpPr txBox="1"/>
          <p:nvPr/>
        </p:nvSpPr>
        <p:spPr>
          <a:xfrm>
            <a:off x="1786760" y="2133180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김도우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922435-DCD3-4C4D-8C47-2C48BC47D258}"/>
              </a:ext>
            </a:extLst>
          </p:cNvPr>
          <p:cNvSpPr txBox="1"/>
          <p:nvPr/>
        </p:nvSpPr>
        <p:spPr>
          <a:xfrm>
            <a:off x="1786760" y="4281137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이승연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0B6027-FDB3-48D7-8EEA-6E2CE3C1FC98}"/>
              </a:ext>
            </a:extLst>
          </p:cNvPr>
          <p:cNvSpPr txBox="1"/>
          <p:nvPr/>
        </p:nvSpPr>
        <p:spPr>
          <a:xfrm>
            <a:off x="6433339" y="4281137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임현진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E366C1-D082-42D0-8123-68174F263969}"/>
              </a:ext>
            </a:extLst>
          </p:cNvPr>
          <p:cNvSpPr txBox="1"/>
          <p:nvPr/>
        </p:nvSpPr>
        <p:spPr>
          <a:xfrm>
            <a:off x="6433339" y="2133180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이도영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C980CD-5466-49A7-9435-A0819DF5D9FF}"/>
              </a:ext>
            </a:extLst>
          </p:cNvPr>
          <p:cNvSpPr txBox="1"/>
          <p:nvPr/>
        </p:nvSpPr>
        <p:spPr>
          <a:xfrm>
            <a:off x="1786760" y="2609506"/>
            <a:ext cx="3861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첫화면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-</a:t>
            </a:r>
            <a:r>
              <a:rPr lang="ko-KR" altLang="en-US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로그인페이지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회원가입 </a:t>
            </a:r>
            <a:r>
              <a:rPr lang="en-US" altLang="ko-KR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Email,PW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찾기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Header / Footer </a:t>
            </a:r>
          </a:p>
          <a:p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API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로그인 및 주소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/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기부페이지</a:t>
            </a:r>
            <a:endParaRPr lang="en-US" altLang="ko-KR" dirty="0">
              <a:solidFill>
                <a:srgbClr val="4C4D4E"/>
              </a:solidFill>
              <a:latin typeface="Segoe UI Semibold" panose="020B0702040204020203" pitchFamily="34" charset="0"/>
              <a:ea typeface="D2Coding" panose="020B0609020101020101" pitchFamily="49" charset="-127"/>
              <a:cs typeface="Segoe UI Semibold" panose="020B0702040204020203" pitchFamily="34" charset="0"/>
            </a:endParaRPr>
          </a:p>
          <a:p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개인정보취급방침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/ 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이용약관</a:t>
            </a:r>
            <a:endParaRPr lang="en-US" altLang="ko-KR" dirty="0">
              <a:solidFill>
                <a:srgbClr val="4C4D4E"/>
              </a:solidFill>
              <a:latin typeface="Segoe UI Semibold" panose="020B0702040204020203" pitchFamily="34" charset="0"/>
              <a:ea typeface="D2Coding" panose="020B0609020101020101" pitchFamily="49" charset="-127"/>
              <a:cs typeface="Segoe UI Semibold" panose="020B0702040204020203" pitchFamily="34" charset="0"/>
            </a:endParaRPr>
          </a:p>
          <a:p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UI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수정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/ PPT </a:t>
            </a:r>
          </a:p>
          <a:p>
            <a:endParaRPr lang="en-US" altLang="ko-KR" dirty="0">
              <a:solidFill>
                <a:srgbClr val="4C4D4E"/>
              </a:solidFill>
              <a:latin typeface="Segoe UI Semibold" panose="020B0702040204020203" pitchFamily="34" charset="0"/>
              <a:ea typeface="D2Coding" panose="020B0609020101020101" pitchFamily="49" charset="-127"/>
              <a:cs typeface="Segoe UI Semibold" panose="020B07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C2186C-E5BA-43D8-9D64-539574080FBB}"/>
              </a:ext>
            </a:extLst>
          </p:cNvPr>
          <p:cNvSpPr txBox="1"/>
          <p:nvPr/>
        </p:nvSpPr>
        <p:spPr>
          <a:xfrm>
            <a:off x="6433339" y="2609506"/>
            <a:ext cx="396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게시물 리스트 </a:t>
            </a:r>
            <a:r>
              <a:rPr lang="ko-KR" altLang="en-US" dirty="0" err="1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스크롤링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 err="1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메인페이지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 err="1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마이페이지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회원정보수정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DB / 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테스트</a:t>
            </a:r>
            <a:endParaRPr lang="en-US" altLang="ko-KR" dirty="0">
              <a:solidFill>
                <a:srgbClr val="4C4D4E"/>
              </a:solidFill>
              <a:latin typeface="Segoe UI Semibold" panose="020B0702040204020203" pitchFamily="34" charset="0"/>
              <a:ea typeface="D2Coding" panose="020B0609020101020101" pitchFamily="49" charset="-127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9A7F7-967E-416E-8D33-2F7B3770EF31}"/>
              </a:ext>
            </a:extLst>
          </p:cNvPr>
          <p:cNvSpPr txBox="1"/>
          <p:nvPr/>
        </p:nvSpPr>
        <p:spPr>
          <a:xfrm>
            <a:off x="1786760" y="4818786"/>
            <a:ext cx="396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게시물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CRUD/ 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댓글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CRUD/ 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관리자 회원관리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ko-KR" altLang="en-US" dirty="0" err="1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페이징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파일업로드</a:t>
            </a:r>
            <a:endParaRPr lang="en-US" altLang="ko-KR" dirty="0">
              <a:solidFill>
                <a:srgbClr val="4C4D4E"/>
              </a:solidFill>
              <a:latin typeface="Segoe UI Semibold" panose="020B0702040204020203" pitchFamily="34" charset="0"/>
              <a:ea typeface="D2Coding" panose="020B0609020101020101" pitchFamily="49" charset="-127"/>
              <a:cs typeface="Segoe UI Semibold" panose="020B07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A58E0A-36EF-4DEE-8470-A140B00F093D}"/>
              </a:ext>
            </a:extLst>
          </p:cNvPr>
          <p:cNvSpPr txBox="1"/>
          <p:nvPr/>
        </p:nvSpPr>
        <p:spPr>
          <a:xfrm>
            <a:off x="6433339" y="4818786"/>
            <a:ext cx="396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파일 업로드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데이터 수집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게시물 업로드 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게시물 수정하기</a:t>
            </a:r>
            <a:r>
              <a:rPr lang="en-US" altLang="ko-KR" dirty="0" smtClean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 </a:t>
            </a:r>
            <a:endParaRPr lang="en-US" altLang="ko-KR" dirty="0">
              <a:solidFill>
                <a:srgbClr val="4C4D4E"/>
              </a:solidFill>
              <a:latin typeface="Segoe UI Semibold" panose="020B0702040204020203" pitchFamily="34" charset="0"/>
              <a:ea typeface="D2Coding" panose="020B0609020101020101" pitchFamily="49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12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42491"/>
            <a:ext cx="11645900" cy="6537196"/>
            <a:chOff x="304800" y="320804"/>
            <a:chExt cx="11645900" cy="653719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20804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개발환경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E6CBF5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5122" name="Picture 2" descr="how to make a website with javascript">
            <a:extLst>
              <a:ext uri="{FF2B5EF4-FFF2-40B4-BE49-F238E27FC236}">
                <a16:creationId xmlns:a16="http://schemas.microsoft.com/office/drawing/2014/main" id="{D4846A85-4C97-42C2-93D0-998421D21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17261" r="66145" b="21650"/>
          <a:stretch/>
        </p:blipFill>
        <p:spPr bwMode="auto">
          <a:xfrm>
            <a:off x="825004" y="3611089"/>
            <a:ext cx="968917" cy="138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ow to make a website with javascript">
            <a:extLst>
              <a:ext uri="{FF2B5EF4-FFF2-40B4-BE49-F238E27FC236}">
                <a16:creationId xmlns:a16="http://schemas.microsoft.com/office/drawing/2014/main" id="{F10D173D-257B-447C-829E-ED1EC0712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7" t="21907" r="5955" b="17004"/>
          <a:stretch/>
        </p:blipFill>
        <p:spPr bwMode="auto">
          <a:xfrm>
            <a:off x="2649790" y="1950160"/>
            <a:ext cx="775139" cy="1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ow to make a website with javascript">
            <a:extLst>
              <a:ext uri="{FF2B5EF4-FFF2-40B4-BE49-F238E27FC236}">
                <a16:creationId xmlns:a16="http://schemas.microsoft.com/office/drawing/2014/main" id="{FBDD425A-6CDC-455B-A317-462E8D9A0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22348" r="35987" b="17179"/>
          <a:stretch/>
        </p:blipFill>
        <p:spPr bwMode="auto">
          <a:xfrm>
            <a:off x="1867532" y="3740500"/>
            <a:ext cx="968917" cy="13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09AE7AD-2D47-4B25-A70F-539CBA7B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984" y="3915018"/>
            <a:ext cx="1659840" cy="40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06EBFC-D527-477A-BF4C-C2538D75E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25" y="5812176"/>
            <a:ext cx="2252848" cy="586843"/>
          </a:xfrm>
          <a:prstGeom prst="rect">
            <a:avLst/>
          </a:prstGeom>
        </p:spPr>
      </p:pic>
      <p:pic>
        <p:nvPicPr>
          <p:cNvPr id="28" name="Picture 2" descr="Java]Java String 사용시 주의점 · Ryulth">
            <a:extLst>
              <a:ext uri="{FF2B5EF4-FFF2-40B4-BE49-F238E27FC236}">
                <a16:creationId xmlns:a16="http://schemas.microsoft.com/office/drawing/2014/main" id="{CD3BC973-4A4F-45C9-854D-1E04A054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5" y="2002917"/>
            <a:ext cx="1392129" cy="7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AWS Toolkit for Eclipse">
            <a:extLst>
              <a:ext uri="{FF2B5EF4-FFF2-40B4-BE49-F238E27FC236}">
                <a16:creationId xmlns:a16="http://schemas.microsoft.com/office/drawing/2014/main" id="{E559382E-3BC6-43FA-BB68-34CD8E77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045" y="1752846"/>
            <a:ext cx="1225109" cy="91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ATABASE] MySQL이란 + 명령어">
            <a:extLst>
              <a:ext uri="{FF2B5EF4-FFF2-40B4-BE49-F238E27FC236}">
                <a16:creationId xmlns:a16="http://schemas.microsoft.com/office/drawing/2014/main" id="{6C726317-E309-48E3-837B-DA993C88A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80" y="3860917"/>
            <a:ext cx="1385237" cy="71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ost-thumbnail">
            <a:extLst>
              <a:ext uri="{FF2B5EF4-FFF2-40B4-BE49-F238E27FC236}">
                <a16:creationId xmlns:a16="http://schemas.microsoft.com/office/drawing/2014/main" id="{377E4459-D89F-40DD-932C-82B7F4E6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84" y="1721832"/>
            <a:ext cx="2352204" cy="98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5A6B113-1F2B-4587-BC18-352BC565A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48" y="5558569"/>
            <a:ext cx="2039834" cy="52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D7B0779-1EC6-4BD8-B86F-1C6E9597F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72" y="3782869"/>
            <a:ext cx="1143940" cy="5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E35729-10BC-475D-B4D6-9132C38698F4}"/>
              </a:ext>
            </a:extLst>
          </p:cNvPr>
          <p:cNvSpPr txBox="1"/>
          <p:nvPr/>
        </p:nvSpPr>
        <p:spPr>
          <a:xfrm>
            <a:off x="822700" y="1527241"/>
            <a:ext cx="48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Programming Language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851994-B1A6-4B9F-86B9-B11E265D713F}"/>
              </a:ext>
            </a:extLst>
          </p:cNvPr>
          <p:cNvSpPr txBox="1"/>
          <p:nvPr/>
        </p:nvSpPr>
        <p:spPr>
          <a:xfrm>
            <a:off x="6839248" y="1364178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IDE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EE739-C068-4DC8-8402-5DEA5D71228C}"/>
              </a:ext>
            </a:extLst>
          </p:cNvPr>
          <p:cNvSpPr txBox="1"/>
          <p:nvPr/>
        </p:nvSpPr>
        <p:spPr>
          <a:xfrm>
            <a:off x="6839248" y="3424027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DB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76EAD8-2BC6-4C5D-8060-2555DF8BBFF9}"/>
              </a:ext>
            </a:extLst>
          </p:cNvPr>
          <p:cNvSpPr txBox="1"/>
          <p:nvPr/>
        </p:nvSpPr>
        <p:spPr>
          <a:xfrm>
            <a:off x="6839248" y="5117845"/>
            <a:ext cx="189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협업툴</a:t>
            </a:r>
            <a:endParaRPr lang="en-US" altLang="ko-KR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11266" name="Picture 2" descr="Miro - Productivity Tools Review">
            <a:extLst>
              <a:ext uri="{FF2B5EF4-FFF2-40B4-BE49-F238E27FC236}">
                <a16:creationId xmlns:a16="http://schemas.microsoft.com/office/drawing/2014/main" id="{CB179618-887E-4187-B6C2-7881A5A44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9041018" y="5430816"/>
            <a:ext cx="2322029" cy="7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JSP😇">
            <a:extLst>
              <a:ext uri="{FF2B5EF4-FFF2-40B4-BE49-F238E27FC236}">
                <a16:creationId xmlns:a16="http://schemas.microsoft.com/office/drawing/2014/main" id="{5CA9954D-9E24-439E-9C78-8B8AB3B6C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447" y="2036728"/>
            <a:ext cx="881974" cy="8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759198-31FE-4E4D-827B-CF70DB58448B}"/>
              </a:ext>
            </a:extLst>
          </p:cNvPr>
          <p:cNvSpPr txBox="1"/>
          <p:nvPr/>
        </p:nvSpPr>
        <p:spPr>
          <a:xfrm>
            <a:off x="3838758" y="3295990"/>
            <a:ext cx="189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Framework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69F49-2863-447A-A599-6FE067FD9359}"/>
              </a:ext>
            </a:extLst>
          </p:cNvPr>
          <p:cNvSpPr txBox="1"/>
          <p:nvPr/>
        </p:nvSpPr>
        <p:spPr>
          <a:xfrm>
            <a:off x="697309" y="3224778"/>
            <a:ext cx="48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Mark-up Language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EBDC96-F6C4-4215-82E7-A1036F9A5EB8}"/>
              </a:ext>
            </a:extLst>
          </p:cNvPr>
          <p:cNvSpPr txBox="1"/>
          <p:nvPr/>
        </p:nvSpPr>
        <p:spPr>
          <a:xfrm>
            <a:off x="9211437" y="3426634"/>
            <a:ext cx="138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SERVER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0DAE23-3C37-434D-850A-6AC680C62298}"/>
              </a:ext>
            </a:extLst>
          </p:cNvPr>
          <p:cNvSpPr txBox="1"/>
          <p:nvPr/>
        </p:nvSpPr>
        <p:spPr>
          <a:xfrm>
            <a:off x="7365278" y="2734392"/>
            <a:ext cx="151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Eclipse</a:t>
            </a:r>
          </a:p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2021-03 EE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176DCE-1EE4-4FA3-A7BE-EF5630C3AC38}"/>
              </a:ext>
            </a:extLst>
          </p:cNvPr>
          <p:cNvSpPr txBox="1"/>
          <p:nvPr/>
        </p:nvSpPr>
        <p:spPr>
          <a:xfrm>
            <a:off x="9293736" y="2826724"/>
            <a:ext cx="196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VSCODE 1.56.2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B0A70E-38F4-4546-8A97-D1872F1BB726}"/>
              </a:ext>
            </a:extLst>
          </p:cNvPr>
          <p:cNvSpPr txBox="1"/>
          <p:nvPr/>
        </p:nvSpPr>
        <p:spPr>
          <a:xfrm>
            <a:off x="7096180" y="4628670"/>
            <a:ext cx="150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MySQL 8.0.23</a:t>
            </a:r>
          </a:p>
        </p:txBody>
      </p:sp>
      <p:pic>
        <p:nvPicPr>
          <p:cNvPr id="1026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2E1973F0-054E-465D-8E05-65FF7FF9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848" y="3836207"/>
            <a:ext cx="1084851" cy="108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1305354-C3A4-47F7-A958-7E150228E72C}"/>
              </a:ext>
            </a:extLst>
          </p:cNvPr>
          <p:cNvSpPr txBox="1"/>
          <p:nvPr/>
        </p:nvSpPr>
        <p:spPr>
          <a:xfrm>
            <a:off x="9747848" y="4926326"/>
            <a:ext cx="1466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Tomcat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8.5ver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612FC8-E5F4-483B-BF9D-74C2D0192CB2}"/>
              </a:ext>
            </a:extLst>
          </p:cNvPr>
          <p:cNvSpPr txBox="1"/>
          <p:nvPr/>
        </p:nvSpPr>
        <p:spPr>
          <a:xfrm>
            <a:off x="1117250" y="2843114"/>
            <a:ext cx="968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JAVA 11</a:t>
            </a:r>
          </a:p>
        </p:txBody>
      </p:sp>
      <p:pic>
        <p:nvPicPr>
          <p:cNvPr id="2050" name="Picture 2" descr="Servlet 이란? | Developer">
            <a:extLst>
              <a:ext uri="{FF2B5EF4-FFF2-40B4-BE49-F238E27FC236}">
                <a16:creationId xmlns:a16="http://schemas.microsoft.com/office/drawing/2014/main" id="{37A49289-1E0D-4AB2-AE8E-9B5748D7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116" y="2036728"/>
            <a:ext cx="1093151" cy="8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42FF0BD-B261-4E34-86D7-AA1948DD88CD}"/>
              </a:ext>
            </a:extLst>
          </p:cNvPr>
          <p:cNvSpPr txBox="1"/>
          <p:nvPr/>
        </p:nvSpPr>
        <p:spPr>
          <a:xfrm>
            <a:off x="2519178" y="2871891"/>
            <a:ext cx="1138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F67D95-ECB2-4723-8D93-02CD201C82E4}"/>
              </a:ext>
            </a:extLst>
          </p:cNvPr>
          <p:cNvSpPr txBox="1"/>
          <p:nvPr/>
        </p:nvSpPr>
        <p:spPr>
          <a:xfrm>
            <a:off x="3839583" y="2915680"/>
            <a:ext cx="196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Java Server Pages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669F20-D411-4CB4-B20F-2F58E4A4261D}"/>
              </a:ext>
            </a:extLst>
          </p:cNvPr>
          <p:cNvSpPr txBox="1"/>
          <p:nvPr/>
        </p:nvSpPr>
        <p:spPr>
          <a:xfrm>
            <a:off x="5417421" y="3002012"/>
            <a:ext cx="1426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Java</a:t>
            </a:r>
            <a:r>
              <a:rPr lang="en-US" altLang="ko-KR" sz="1200" b="0" i="0" dirty="0" err="1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Servle</a:t>
            </a:r>
            <a:r>
              <a:rPr lang="en-US" altLang="ko-KR" sz="1200" dirty="0" err="1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ts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7088FD-1D79-453D-928C-15F1F04DBE58}"/>
              </a:ext>
            </a:extLst>
          </p:cNvPr>
          <p:cNvSpPr txBox="1"/>
          <p:nvPr/>
        </p:nvSpPr>
        <p:spPr>
          <a:xfrm>
            <a:off x="3645562" y="4405558"/>
            <a:ext cx="1364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Jquery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3.6.0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42BFA8-7232-49C1-86CA-6ADD0BDE7026}"/>
              </a:ext>
            </a:extLst>
          </p:cNvPr>
          <p:cNvSpPr txBox="1"/>
          <p:nvPr/>
        </p:nvSpPr>
        <p:spPr>
          <a:xfrm>
            <a:off x="2102385" y="4905031"/>
            <a:ext cx="57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891723-CAA6-463D-B0AC-4B9590CA6919}"/>
              </a:ext>
            </a:extLst>
          </p:cNvPr>
          <p:cNvSpPr txBox="1"/>
          <p:nvPr/>
        </p:nvSpPr>
        <p:spPr>
          <a:xfrm>
            <a:off x="1367950" y="6419855"/>
            <a:ext cx="1409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validate 1.16.0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562B23-440A-4D6F-9E5C-7446491B3E1A}"/>
              </a:ext>
            </a:extLst>
          </p:cNvPr>
          <p:cNvSpPr txBox="1"/>
          <p:nvPr/>
        </p:nvSpPr>
        <p:spPr>
          <a:xfrm>
            <a:off x="899899" y="4921190"/>
            <a:ext cx="790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ko-KR" altLang="en-US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074" name="Picture 2" descr="Bootstrap(부트스트랩) 설치 | protect-me">
            <a:extLst>
              <a:ext uri="{FF2B5EF4-FFF2-40B4-BE49-F238E27FC236}">
                <a16:creationId xmlns:a16="http://schemas.microsoft.com/office/drawing/2014/main" id="{0A002DA0-FAB5-4DC2-A4A0-B764E834F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01" y="4628286"/>
            <a:ext cx="1745061" cy="92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0D106EA-651E-410B-A345-D6ED9ED9DD99}"/>
              </a:ext>
            </a:extLst>
          </p:cNvPr>
          <p:cNvSpPr txBox="1"/>
          <p:nvPr/>
        </p:nvSpPr>
        <p:spPr>
          <a:xfrm>
            <a:off x="4383119" y="5429276"/>
            <a:ext cx="1455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Bootstrap 5.0.1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BF8665-9B84-47F3-A274-AFA0954C2690}"/>
              </a:ext>
            </a:extLst>
          </p:cNvPr>
          <p:cNvSpPr txBox="1"/>
          <p:nvPr/>
        </p:nvSpPr>
        <p:spPr>
          <a:xfrm>
            <a:off x="809673" y="5333678"/>
            <a:ext cx="12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Plugin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7088FD-1D79-453D-928C-15F1F04DBE58}"/>
              </a:ext>
            </a:extLst>
          </p:cNvPr>
          <p:cNvSpPr txBox="1"/>
          <p:nvPr/>
        </p:nvSpPr>
        <p:spPr>
          <a:xfrm>
            <a:off x="5198009" y="4382384"/>
            <a:ext cx="1364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 smtClean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AJAX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99875" y="5813423"/>
            <a:ext cx="1784951" cy="87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14685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API,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폰트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E6CBF5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2D5286-3891-46BA-82C8-7A3E4DBBD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67" y="4715392"/>
            <a:ext cx="3200649" cy="7408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D9C1F0-F363-4F50-A6F5-706EB0D961E3}"/>
              </a:ext>
            </a:extLst>
          </p:cNvPr>
          <p:cNvSpPr txBox="1"/>
          <p:nvPr/>
        </p:nvSpPr>
        <p:spPr>
          <a:xfrm>
            <a:off x="1996573" y="4270648"/>
            <a:ext cx="72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폰트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2E80C-20DB-4839-B05C-18C87CF309DC}"/>
              </a:ext>
            </a:extLst>
          </p:cNvPr>
          <p:cNvSpPr txBox="1"/>
          <p:nvPr/>
        </p:nvSpPr>
        <p:spPr>
          <a:xfrm>
            <a:off x="1976296" y="5464266"/>
            <a:ext cx="224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 err="1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Googl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Fonts Noto Sans KR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CB37-6D1F-4C92-BE43-A2008A330F48}"/>
              </a:ext>
            </a:extLst>
          </p:cNvPr>
          <p:cNvSpPr txBox="1"/>
          <p:nvPr/>
        </p:nvSpPr>
        <p:spPr>
          <a:xfrm>
            <a:off x="5354180" y="2361042"/>
            <a:ext cx="105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로그인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B4776D-B61A-4C75-83BF-EB8958130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46" y="2819333"/>
            <a:ext cx="2132573" cy="578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5C1B3A-9FCE-45D2-845E-5681A6129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42" y="2783232"/>
            <a:ext cx="2944125" cy="614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F0EB85-CAA2-44FB-AD5D-511EA67F2434}"/>
              </a:ext>
            </a:extLst>
          </p:cNvPr>
          <p:cNvSpPr txBox="1"/>
          <p:nvPr/>
        </p:nvSpPr>
        <p:spPr>
          <a:xfrm>
            <a:off x="2577105" y="2313566"/>
            <a:ext cx="85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주소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F2055C5-B09C-4F2E-B29B-AE508CEFD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82" y="2823249"/>
            <a:ext cx="1269927" cy="5849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99D642-32BB-435F-AABE-947BAE13EE97}"/>
              </a:ext>
            </a:extLst>
          </p:cNvPr>
          <p:cNvSpPr txBox="1"/>
          <p:nvPr/>
        </p:nvSpPr>
        <p:spPr>
          <a:xfrm>
            <a:off x="1807961" y="3506555"/>
            <a:ext cx="2555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다음 카카오 우편번호서비</a:t>
            </a:r>
            <a:r>
              <a:rPr lang="ko-KR" altLang="en-US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 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API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69B7D-4F69-4434-B55A-624081B00BDF}"/>
              </a:ext>
            </a:extLst>
          </p:cNvPr>
          <p:cNvSpPr txBox="1"/>
          <p:nvPr/>
        </p:nvSpPr>
        <p:spPr>
          <a:xfrm>
            <a:off x="8059772" y="3541448"/>
            <a:ext cx="162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카카오 </a:t>
            </a:r>
            <a:r>
              <a:rPr lang="ko-KR" altLang="en-US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  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API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FDB3B0-5951-42B6-82E2-8332D9D81450}"/>
              </a:ext>
            </a:extLst>
          </p:cNvPr>
          <p:cNvSpPr txBox="1"/>
          <p:nvPr/>
        </p:nvSpPr>
        <p:spPr>
          <a:xfrm>
            <a:off x="5379553" y="3541448"/>
            <a:ext cx="162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네이버 </a:t>
            </a:r>
            <a:r>
              <a:rPr lang="ko-KR" altLang="en-US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  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API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8EABBD-CF7D-4C71-9CBD-28973570741B}"/>
              </a:ext>
            </a:extLst>
          </p:cNvPr>
          <p:cNvSpPr txBox="1"/>
          <p:nvPr/>
        </p:nvSpPr>
        <p:spPr>
          <a:xfrm>
            <a:off x="5322609" y="4270648"/>
            <a:ext cx="10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이미지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6FAEEBE-123C-4A59-AC5B-F91C3E04A3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6"/>
          <a:stretch/>
        </p:blipFill>
        <p:spPr>
          <a:xfrm>
            <a:off x="5149082" y="4771612"/>
            <a:ext cx="1352364" cy="74060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13AC316-26AF-444D-B9E4-5F302D11E1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1"/>
          <a:stretch/>
        </p:blipFill>
        <p:spPr>
          <a:xfrm>
            <a:off x="6645887" y="4768069"/>
            <a:ext cx="2546751" cy="90637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EEB793B-6B7F-4F19-B787-54E2EA9D0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016" y="4736846"/>
            <a:ext cx="1841517" cy="87759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219B90-76FB-472E-94E5-8F119AD72C61}"/>
              </a:ext>
            </a:extLst>
          </p:cNvPr>
          <p:cNvSpPr txBox="1"/>
          <p:nvPr/>
        </p:nvSpPr>
        <p:spPr>
          <a:xfrm>
            <a:off x="5284983" y="5585002"/>
            <a:ext cx="941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0" i="0" dirty="0" err="1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픽사베이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DBEF37-EEC9-4523-96C9-7E4DC4119737}"/>
              </a:ext>
            </a:extLst>
          </p:cNvPr>
          <p:cNvSpPr txBox="1"/>
          <p:nvPr/>
        </p:nvSpPr>
        <p:spPr>
          <a:xfrm>
            <a:off x="7366702" y="5602765"/>
            <a:ext cx="941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 err="1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Unsplash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78F269-602B-47AB-9560-3BD4F015736E}"/>
              </a:ext>
            </a:extLst>
          </p:cNvPr>
          <p:cNvSpPr txBox="1"/>
          <p:nvPr/>
        </p:nvSpPr>
        <p:spPr>
          <a:xfrm>
            <a:off x="9612340" y="5602764"/>
            <a:ext cx="1259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Google </a:t>
            </a:r>
            <a:r>
              <a:rPr lang="ko-KR" altLang="en-US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이미지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56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821</Words>
  <Application>Microsoft Office PowerPoint</Application>
  <PresentationFormat>와이드스크린</PresentationFormat>
  <Paragraphs>501</Paragraphs>
  <Slides>29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D2Coding</vt:lpstr>
      <vt:lpstr>210 네버랜드 R</vt:lpstr>
      <vt:lpstr>tvN 즐거운이야기 Bold</vt:lpstr>
      <vt:lpstr>Noto Sans KR Medium</vt:lpstr>
      <vt:lpstr>맑은 고딕</vt:lpstr>
      <vt:lpstr>210 디딤고딕 030</vt:lpstr>
      <vt:lpstr>210 네버랜드 B</vt:lpstr>
      <vt:lpstr>Arial</vt:lpstr>
      <vt:lpstr>스웨거 TTF</vt:lpstr>
      <vt:lpstr>Segoe UI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RayAri</dc:creator>
  <cp:lastModifiedBy>Windows 사용자</cp:lastModifiedBy>
  <cp:revision>58</cp:revision>
  <dcterms:created xsi:type="dcterms:W3CDTF">2021-05-11T13:46:06Z</dcterms:created>
  <dcterms:modified xsi:type="dcterms:W3CDTF">2021-05-27T09:01:03Z</dcterms:modified>
</cp:coreProperties>
</file>